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74" r:id="rId14"/>
    <p:sldId id="268" r:id="rId15"/>
    <p:sldId id="269" r:id="rId16"/>
    <p:sldId id="270" r:id="rId17"/>
    <p:sldId id="272" r:id="rId18"/>
    <p:sldId id="273" r:id="rId19"/>
    <p:sldId id="277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90" r:id="rId29"/>
    <p:sldId id="288" r:id="rId30"/>
    <p:sldId id="289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EXCELR%20project\PROJECT%202\Excel%20Files\Dialysis%20-%20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EXCELR%20project\PROJECT%202\Excel%20Files\Dialysis%20-%20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Dialysis-Dash%20I%20&amp;%20II%20Kp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Dialysis-Dash%20I%20&amp;%20II%20Kpis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Dialysis-Dash%20I%20&amp;%20II%20Kpis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Dialysis-Dash%20I%20&amp;%20II%20Kp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Excelr%20Data%20Analytics\project%202\Excel\kpi%207%20&amp;%20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45474795210328E-4"/>
          <c:y val="9.0402225600742639E-2"/>
          <c:w val="0.97669864112379601"/>
          <c:h val="0.888428564219913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'KPI 1'!$L$1</c:f>
              <c:strCache>
                <c:ptCount val="1"/>
                <c:pt idx="0">
                  <c:v>TOTAL NUMBER OF PATIENTS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1'!$K$2:$K$9</c:f>
              <c:strCache>
                <c:ptCount val="8"/>
                <c:pt idx="0">
                  <c:v>Number of patients in Serum phosphorus summary</c:v>
                </c:pt>
                <c:pt idx="1">
                  <c:v>Number of patients in hypercalcemia summary</c:v>
                </c:pt>
                <c:pt idx="2">
                  <c:v>Number of patients in long term catheter summary</c:v>
                </c:pt>
                <c:pt idx="3">
                  <c:v>Number of Patients included in survival summary</c:v>
                </c:pt>
                <c:pt idx="4">
                  <c:v>Number of Patients included in fistula summary</c:v>
                </c:pt>
                <c:pt idx="5">
                  <c:v>Number of patients included in hospitalization summary</c:v>
                </c:pt>
                <c:pt idx="6">
                  <c:v>Number of patients included in the transfusion summary</c:v>
                </c:pt>
                <c:pt idx="7">
                  <c:v>Number of patients in nPCR summary</c:v>
                </c:pt>
              </c:strCache>
            </c:strRef>
          </c:cat>
          <c:val>
            <c:numRef>
              <c:f>'KPI 1'!$L$2:$L$9</c:f>
              <c:numCache>
                <c:formatCode>General</c:formatCode>
                <c:ptCount val="8"/>
                <c:pt idx="0">
                  <c:v>645633</c:v>
                </c:pt>
                <c:pt idx="1">
                  <c:v>616754</c:v>
                </c:pt>
                <c:pt idx="2">
                  <c:v>580720</c:v>
                </c:pt>
                <c:pt idx="3">
                  <c:v>61921</c:v>
                </c:pt>
                <c:pt idx="4">
                  <c:v>18862</c:v>
                </c:pt>
                <c:pt idx="5">
                  <c:v>15568</c:v>
                </c:pt>
                <c:pt idx="6">
                  <c:v>13381</c:v>
                </c:pt>
                <c:pt idx="7">
                  <c:v>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08-4418-B0D3-D5901175A50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4289280"/>
        <c:axId val="154429312"/>
      </c:barChart>
      <c:catAx>
        <c:axId val="15428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429312"/>
        <c:crosses val="autoZero"/>
        <c:auto val="1"/>
        <c:lblAlgn val="ctr"/>
        <c:lblOffset val="100"/>
        <c:noMultiLvlLbl val="0"/>
      </c:catAx>
      <c:valAx>
        <c:axId val="154429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4289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[Dialysis-Dash I &amp; II Kpis.xlsx]KPI-2!PivotTable3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20224524173284306"/>
              <c:y val="-0.188975545604368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9.2785603292125804E-2"/>
              <c:y val="4.975723172024219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9.2785603292125804E-2"/>
              <c:y val="4.975723172024219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20224524173284306"/>
              <c:y val="-0.188975545604368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9.2785603292125804E-2"/>
              <c:y val="4.975723172024219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20224524173284306"/>
              <c:y val="-0.188975545604368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view3D>
      <c:rotX val="50"/>
      <c:rotY val="3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2212895029912305E-2"/>
          <c:y val="6.8538724585855615E-3"/>
          <c:w val="0.88250342937355786"/>
          <c:h val="0.9931461275414144"/>
        </c:manualLayout>
      </c:layout>
      <c:pie3DChart>
        <c:varyColors val="1"/>
        <c:ser>
          <c:idx val="0"/>
          <c:order val="0"/>
          <c:tx>
            <c:strRef>
              <c:f>'KPI-2'!$B$3</c:f>
              <c:strCache>
                <c:ptCount val="1"/>
                <c:pt idx="0">
                  <c:v>Count of Profit or Non-Profit</c:v>
                </c:pt>
              </c:strCache>
            </c:strRef>
          </c:tx>
          <c:dPt>
            <c:idx val="0"/>
            <c:bubble3D val="0"/>
            <c:explosion val="19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71D6-4DB0-888E-D26F59F3C7B2}"/>
              </c:ext>
            </c:extLst>
          </c:dPt>
          <c:dPt>
            <c:idx val="1"/>
            <c:bubble3D val="0"/>
            <c:explosion val="9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1D6-4DB0-888E-D26F59F3C7B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'KPI-2'!$A$4:$A$6</c:f>
              <c:strCache>
                <c:ptCount val="2"/>
                <c:pt idx="0">
                  <c:v>Non-Profit</c:v>
                </c:pt>
                <c:pt idx="1">
                  <c:v>Profit</c:v>
                </c:pt>
              </c:strCache>
            </c:strRef>
          </c:cat>
          <c:val>
            <c:numRef>
              <c:f>'KPI-2'!$B$4:$B$6</c:f>
              <c:numCache>
                <c:formatCode>General</c:formatCode>
                <c:ptCount val="2"/>
                <c:pt idx="0">
                  <c:v>869</c:v>
                </c:pt>
                <c:pt idx="1">
                  <c:v>6854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D6-4DB0-888E-D26F59F3C7B2}"/>
            </c:ext>
          </c:extLst>
        </c:ser>
        <c:ser>
          <c:idx val="1"/>
          <c:order val="1"/>
          <c:tx>
            <c:strRef>
              <c:f>'KPI-2'!$C$3</c:f>
              <c:strCache>
                <c:ptCount val="1"/>
                <c:pt idx="0">
                  <c:v>Count of Profit or Non-Profit2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71D6-4DB0-888E-D26F59F3C7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8-71D6-4DB0-888E-D26F59F3C7B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'KPI-2'!$A$4:$A$6</c:f>
              <c:strCache>
                <c:ptCount val="2"/>
                <c:pt idx="0">
                  <c:v>Non-Profit</c:v>
                </c:pt>
                <c:pt idx="1">
                  <c:v>Profit</c:v>
                </c:pt>
              </c:strCache>
            </c:strRef>
          </c:cat>
          <c:val>
            <c:numRef>
              <c:f>'KPI-2'!$C$4:$C$6</c:f>
              <c:numCache>
                <c:formatCode>0.00%</c:formatCode>
                <c:ptCount val="2"/>
                <c:pt idx="0">
                  <c:v>0.11252104104622555</c:v>
                </c:pt>
                <c:pt idx="1">
                  <c:v>0.88747895895377449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1D6-4DB0-888E-D26F59F3C7B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918484070088251"/>
          <c:y val="0.46288863733470942"/>
          <c:w val="0.12861116241066881"/>
          <c:h val="0.1189226082469078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'KPI 3'!$K$1</c:f>
              <c:strCache>
                <c:ptCount val="1"/>
                <c:pt idx="0">
                  <c:v># of Dialysis Stations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802-4334-A1A7-A90C2FE9FAB0}"/>
              </c:ext>
            </c:extLst>
          </c:dPt>
          <c:dPt>
            <c:idx val="1"/>
            <c:bubble3D val="0"/>
            <c:explosion val="2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802-4334-A1A7-A90C2FE9FAB0}"/>
              </c:ext>
            </c:extLst>
          </c:dPt>
          <c:dPt>
            <c:idx val="2"/>
            <c:bubble3D val="0"/>
            <c:explosion val="6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802-4334-A1A7-A90C2FE9FAB0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'KPI 3'!$J$2:$J$4</c:f>
              <c:strCache>
                <c:ptCount val="3"/>
                <c:pt idx="0">
                  <c:v>DAVITA</c:v>
                </c:pt>
                <c:pt idx="1">
                  <c:v>FRESENIUS MEDICAL CARE</c:v>
                </c:pt>
                <c:pt idx="2">
                  <c:v>INDEPENDENT</c:v>
                </c:pt>
              </c:strCache>
            </c:strRef>
          </c:cat>
          <c:val>
            <c:numRef>
              <c:f>'KPI 3'!$K$2:$K$4</c:f>
              <c:numCache>
                <c:formatCode>General</c:formatCode>
                <c:ptCount val="3"/>
                <c:pt idx="0">
                  <c:v>100191</c:v>
                </c:pt>
                <c:pt idx="1">
                  <c:v>49099</c:v>
                </c:pt>
                <c:pt idx="2">
                  <c:v>11739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802-4334-A1A7-A90C2FE9FAB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761501832405364"/>
          <c:y val="8.1339764568208878E-2"/>
          <c:w val="0.19724052287183177"/>
          <c:h val="0.1402354025172272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[Dialysis-Dash I &amp; II Kpis.xlsx]KPI-4!PivotTable1</c:name>
    <c:fmtId val="25"/>
  </c:pivotSource>
  <c:chart>
    <c:autoTitleDeleted val="1"/>
    <c:pivotFmts>
      <c:pivotFmt>
        <c:idx val="0"/>
        <c:spPr>
          <a:solidFill>
            <a:schemeClr val="accent1">
              <a:alpha val="88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round/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F81BD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8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round/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F81BD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8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round/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F81BD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'KPI-4'!$B$3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dLbl>
              <c:idx val="1"/>
              <c:layout>
                <c:manualLayout>
                  <c:x val="1.1956521739130435E-2"/>
                  <c:y val="-7.697112331441032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D63-4EA9-863C-FC30E8BDC123}"/>
                </c:ext>
              </c:extLst>
            </c:dLbl>
            <c:dLbl>
              <c:idx val="2"/>
              <c:layout>
                <c:manualLayout>
                  <c:x val="1.4130434782608696E-2"/>
                  <c:y val="-2.0992367043107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63-4EA9-863C-FC30E8BDC123}"/>
                </c:ext>
              </c:extLst>
            </c:dLbl>
            <c:dLbl>
              <c:idx val="3"/>
              <c:layout>
                <c:manualLayout>
                  <c:x val="1.304347826086956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D63-4EA9-863C-FC30E8BDC123}"/>
                </c:ext>
              </c:extLst>
            </c:dLbl>
            <c:dLbl>
              <c:idx val="4"/>
              <c:layout>
                <c:manualLayout>
                  <c:x val="1.5217391304347827E-2"/>
                  <c:y val="6.29771011293232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63-4EA9-863C-FC30E8BDC1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'KPI-4'!$A$4:$A$9</c:f>
              <c:strCache>
                <c:ptCount val="5"/>
                <c:pt idx="0">
                  <c:v>SATELLITE HEALTHCARE INC</c:v>
                </c:pt>
                <c:pt idx="1">
                  <c:v>SATELLITE HEALTHCARE CENTRAL STATES LLC</c:v>
                </c:pt>
                <c:pt idx="2">
                  <c:v>COMMUNITY DIALYSIS CENTER</c:v>
                </c:pt>
                <c:pt idx="3">
                  <c:v>BIO-MEDICAL APPLICATIONS OF TEXAS, INC.</c:v>
                </c:pt>
                <c:pt idx="4">
                  <c:v>NEW YORK DIALYSIS SERVICES, INC.</c:v>
                </c:pt>
              </c:strCache>
            </c:strRef>
          </c:cat>
          <c:val>
            <c:numRef>
              <c:f>'KPI-4'!$B$4:$B$9</c:f>
              <c:numCache>
                <c:formatCode>General</c:formatCode>
                <c:ptCount val="5"/>
                <c:pt idx="0">
                  <c:v>690</c:v>
                </c:pt>
                <c:pt idx="1">
                  <c:v>237</c:v>
                </c:pt>
                <c:pt idx="2">
                  <c:v>214</c:v>
                </c:pt>
                <c:pt idx="3">
                  <c:v>170</c:v>
                </c:pt>
                <c:pt idx="4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9F-4B21-A678-6D7FF09C048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158212480"/>
        <c:axId val="158214016"/>
        <c:axId val="0"/>
      </c:bar3DChart>
      <c:catAx>
        <c:axId val="15821248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14016"/>
        <c:crosses val="autoZero"/>
        <c:auto val="1"/>
        <c:lblAlgn val="ctr"/>
        <c:lblOffset val="100"/>
        <c:noMultiLvlLbl val="0"/>
      </c:catAx>
      <c:valAx>
        <c:axId val="15821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1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980690576222144"/>
          <c:y val="5.9601604920313397E-2"/>
          <c:w val="0.553565380299194"/>
          <c:h val="0.8876262383014328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'KPI-5'!$A$4:$A$11</c:f>
              <c:strCache>
                <c:ptCount val="8"/>
                <c:pt idx="0">
                  <c:v>SWR category text</c:v>
                </c:pt>
                <c:pt idx="1">
                  <c:v>Patient Infection category text</c:v>
                </c:pt>
                <c:pt idx="2">
                  <c:v>Patient Survival Category Text</c:v>
                </c:pt>
                <c:pt idx="3">
                  <c:v>Number of Patient Transfusion category text</c:v>
                </c:pt>
                <c:pt idx="4">
                  <c:v>Fistula Category Text</c:v>
                </c:pt>
                <c:pt idx="5">
                  <c:v>PPPW category text</c:v>
                </c:pt>
                <c:pt idx="6">
                  <c:v>Patient Hospital Readmission Category</c:v>
                </c:pt>
                <c:pt idx="7">
                  <c:v>Patient hospitalization category text</c:v>
                </c:pt>
              </c:strCache>
            </c:strRef>
          </c:cat>
          <c:val>
            <c:numRef>
              <c:f>'KPI-5'!$B$4:$B$11</c:f>
              <c:numCache>
                <c:formatCode>General</c:formatCode>
                <c:ptCount val="8"/>
                <c:pt idx="0">
                  <c:v>3623</c:v>
                </c:pt>
                <c:pt idx="1">
                  <c:v>5011</c:v>
                </c:pt>
                <c:pt idx="2">
                  <c:v>5966</c:v>
                </c:pt>
                <c:pt idx="3">
                  <c:v>6108</c:v>
                </c:pt>
                <c:pt idx="4">
                  <c:v>6517</c:v>
                </c:pt>
                <c:pt idx="5">
                  <c:v>6659</c:v>
                </c:pt>
                <c:pt idx="6">
                  <c:v>6714</c:v>
                </c:pt>
                <c:pt idx="7">
                  <c:v>6818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0-4E92-8BD3-E0BBDA6108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8250112"/>
        <c:axId val="158253056"/>
      </c:barChart>
      <c:catAx>
        <c:axId val="15825011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53056"/>
        <c:crosses val="autoZero"/>
        <c:auto val="1"/>
        <c:lblAlgn val="ctr"/>
        <c:lblOffset val="100"/>
        <c:noMultiLvlLbl val="0"/>
      </c:catAx>
      <c:valAx>
        <c:axId val="158253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5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6880030621172353"/>
          <c:y val="2.4281562280937325E-2"/>
          <c:w val="0.50573673082531345"/>
          <c:h val="0.92327478079023184"/>
        </c:manualLayout>
      </c:layout>
      <c:barChart>
        <c:barDir val="bar"/>
        <c:grouping val="clustered"/>
        <c:varyColors val="0"/>
        <c:ser>
          <c:idx val="1"/>
          <c:order val="0"/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'KPI-6'!$A$3:$A$17</c:f>
              <c:strCache>
                <c:ptCount val="15"/>
                <c:pt idx="0">
                  <c:v>ICH CAHPS Measure Score Applied</c:v>
                </c:pt>
                <c:pt idx="1">
                  <c:v>ICH CAHPS Quality of Dialysis Care and Ops Measure Score Applied</c:v>
                </c:pt>
                <c:pt idx="2">
                  <c:v>ICH CAHPS Overall Rating of Dialysis Facility Measure Score Applied</c:v>
                </c:pt>
                <c:pt idx="3">
                  <c:v>ICH CAHPS Providing Info to Patients Measure Score Applied</c:v>
                </c:pt>
                <c:pt idx="4">
                  <c:v>ICH CAHPS Overall Rating of Dialysis Staff Measure Score Applied</c:v>
                </c:pt>
                <c:pt idx="5">
                  <c:v>ICH CAHPS Neph Comm and Caring Measure Score Applied</c:v>
                </c:pt>
                <c:pt idx="6">
                  <c:v>ICH CAHPS Overall Rating of Neph Measure Score Applied</c:v>
                </c:pt>
                <c:pt idx="7">
                  <c:v>VAT Fistula Measure Score Applied</c:v>
                </c:pt>
                <c:pt idx="8">
                  <c:v>SRR Measure Score Applied</c:v>
                </c:pt>
                <c:pt idx="9">
                  <c:v>NHSN BSI Measure Score Applied</c:v>
                </c:pt>
                <c:pt idx="10">
                  <c:v>Hypercalcemia Measure Score Applied</c:v>
                </c:pt>
                <c:pt idx="11">
                  <c:v>VAT Catheter Measure Score Applied</c:v>
                </c:pt>
                <c:pt idx="12">
                  <c:v>Kt/V Comprehensive Measure Score Applied</c:v>
                </c:pt>
                <c:pt idx="13">
                  <c:v>SHR Measure Score Applied</c:v>
                </c:pt>
                <c:pt idx="14">
                  <c:v>STrR Measure Score Applied</c:v>
                </c:pt>
              </c:strCache>
            </c:strRef>
          </c:cat>
          <c:val>
            <c:numRef>
              <c:f>'KPI-6'!$B$3:$B$17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7E-41C5-9E99-E69D2A77DE42}"/>
            </c:ext>
          </c:extLst>
        </c:ser>
        <c:ser>
          <c:idx val="0"/>
          <c:order val="1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'[1]KPI-6'!$A$3:$A$17</c:f>
              <c:strCache>
                <c:ptCount val="15"/>
                <c:pt idx="0">
                  <c:v>ICH CAHPS Measure Score Applied</c:v>
                </c:pt>
                <c:pt idx="1">
                  <c:v>ICH CAHPS Quality of Dialysis Care and Ops Measure Score Applied</c:v>
                </c:pt>
                <c:pt idx="2">
                  <c:v>ICH CAHPS Overall Rating of Dialysis Facility Measure Score Applied</c:v>
                </c:pt>
                <c:pt idx="3">
                  <c:v>ICH CAHPS Providing Info to Patients Measure Score Applied</c:v>
                </c:pt>
                <c:pt idx="4">
                  <c:v>ICH CAHPS Overall Rating of Dialysis Staff Measure Score Applied</c:v>
                </c:pt>
                <c:pt idx="5">
                  <c:v>ICH CAHPS Neph Comm and Caring Measure Score Applied</c:v>
                </c:pt>
                <c:pt idx="6">
                  <c:v>ICH CAHPS Overall Rating of Neph Measure Score Applied</c:v>
                </c:pt>
                <c:pt idx="7">
                  <c:v>VAT Fistula Measure Score Applied</c:v>
                </c:pt>
                <c:pt idx="8">
                  <c:v>SRR Measure Score Applied</c:v>
                </c:pt>
                <c:pt idx="9">
                  <c:v>NHSN BSI Measure Score Applied</c:v>
                </c:pt>
                <c:pt idx="10">
                  <c:v>Hypercalcemia Measure Score Applied</c:v>
                </c:pt>
                <c:pt idx="11">
                  <c:v>VAT Catheter Measure Score Applied</c:v>
                </c:pt>
                <c:pt idx="12">
                  <c:v>Kt/V Comprehensive Measure Score Applied</c:v>
                </c:pt>
                <c:pt idx="13">
                  <c:v>SHR Measure Score Applied</c:v>
                </c:pt>
                <c:pt idx="14">
                  <c:v>STrR Measure Score Applied</c:v>
                </c:pt>
              </c:strCache>
            </c:strRef>
          </c:cat>
          <c:val>
            <c:numRef>
              <c:f>'[1]KPI-6'!$B$3:$B$17</c:f>
              <c:numCache>
                <c:formatCode>General</c:formatCode>
                <c:ptCount val="15"/>
                <c:pt idx="0">
                  <c:v>0</c:v>
                </c:pt>
                <c:pt idx="1">
                  <c:v>88</c:v>
                </c:pt>
                <c:pt idx="2">
                  <c:v>103</c:v>
                </c:pt>
                <c:pt idx="3">
                  <c:v>116</c:v>
                </c:pt>
                <c:pt idx="4">
                  <c:v>120</c:v>
                </c:pt>
                <c:pt idx="5">
                  <c:v>124</c:v>
                </c:pt>
                <c:pt idx="6">
                  <c:v>159</c:v>
                </c:pt>
                <c:pt idx="7">
                  <c:v>241</c:v>
                </c:pt>
                <c:pt idx="8">
                  <c:v>301</c:v>
                </c:pt>
                <c:pt idx="9">
                  <c:v>310</c:v>
                </c:pt>
                <c:pt idx="10">
                  <c:v>319</c:v>
                </c:pt>
                <c:pt idx="11">
                  <c:v>322</c:v>
                </c:pt>
                <c:pt idx="12">
                  <c:v>350</c:v>
                </c:pt>
                <c:pt idx="13">
                  <c:v>384</c:v>
                </c:pt>
                <c:pt idx="14">
                  <c:v>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7E-41C5-9E99-E69D2A77DE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8375296"/>
        <c:axId val="158381184"/>
      </c:barChart>
      <c:catAx>
        <c:axId val="15837529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81184"/>
        <c:crosses val="autoZero"/>
        <c:auto val="1"/>
        <c:lblAlgn val="ctr"/>
        <c:lblOffset val="100"/>
        <c:noMultiLvlLbl val="0"/>
      </c:catAx>
      <c:valAx>
        <c:axId val="15838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7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[Dialysis-Dash I &amp; II Kpis.xlsx]KPI-7!PivotTable2</c:name>
    <c:fmtId val="-1"/>
  </c:pivotSource>
  <c:chart>
    <c:autoTitleDeleted val="1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>
        <c:manualLayout>
          <c:layoutTarget val="inner"/>
          <c:xMode val="edge"/>
          <c:yMode val="edge"/>
          <c:x val="4.1965737507116047E-2"/>
          <c:y val="3.3993987762462839E-2"/>
          <c:w val="0.75386420076254257"/>
          <c:h val="0.96600601223753713"/>
        </c:manualLayout>
      </c:layout>
      <c:doughnutChart>
        <c:varyColors val="1"/>
        <c:ser>
          <c:idx val="0"/>
          <c:order val="0"/>
          <c:tx>
            <c:strRef>
              <c:f>'KPI-7'!$B$3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73C-47C7-93DE-DFCB1712D8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73C-47C7-93DE-DFCB1712D8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73C-47C7-93DE-DFCB1712D8E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'KPI-7'!$A$4:$A$7</c:f>
              <c:strCache>
                <c:ptCount val="3"/>
                <c:pt idx="0">
                  <c:v>TOTAL RENAL CARE, INC.</c:v>
                </c:pt>
                <c:pt idx="1">
                  <c:v>TOTAL RENAL CARE INC</c:v>
                </c:pt>
                <c:pt idx="2">
                  <c:v>ISD RENAL INC</c:v>
                </c:pt>
              </c:strCache>
            </c:strRef>
          </c:cat>
          <c:val>
            <c:numRef>
              <c:f>'KPI-7'!$B$4:$B$7</c:f>
              <c:numCache>
                <c:formatCode>General</c:formatCode>
                <c:ptCount val="3"/>
                <c:pt idx="0">
                  <c:v>1916</c:v>
                </c:pt>
                <c:pt idx="1">
                  <c:v>1122</c:v>
                </c:pt>
                <c:pt idx="2">
                  <c:v>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73C-47C7-93DE-DFCB1712D8E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42837642185119"/>
          <c:y val="5.0099434760837801E-2"/>
          <c:w val="0.27412409369745144"/>
          <c:h val="0.1329856210846803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solidFill>
          <a:schemeClr val="tx1">
            <a:lumMod val="95000"/>
          </a:schemeClr>
        </a:solidFill>
        <a:ln w="9525">
          <a:noFill/>
        </a:ln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0555555555555555E-2"/>
          <c:y val="8.7160615339749198E-2"/>
          <c:w val="0.93888888888888888"/>
          <c:h val="0.89814814814814814"/>
        </c:manualLayout>
      </c:layout>
      <c:bar3DChart>
        <c:barDir val="col"/>
        <c:grouping val="stack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chemeClr val="tx1">
                  <a:lumMod val="75000"/>
                </a:schemeClr>
              </a:solidFill>
            </a:ln>
          </c:spPr>
          <c:invertIfNegative val="0"/>
          <c:dLbls>
            <c:dLbl>
              <c:idx val="0"/>
              <c:layout>
                <c:manualLayout>
                  <c:x val="4.8394239366156777E-2"/>
                  <c:y val="-0.3705498459996706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B4F-4478-9C75-344DE46E94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aseline="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Charts!$B$36</c:f>
              <c:numCache>
                <c:formatCode>0.00%</c:formatCode>
                <c:ptCount val="1"/>
                <c:pt idx="0">
                  <c:v>3.2055256064690008E-3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4F-4478-9C75-344DE46E94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cylinder"/>
        <c:axId val="206077952"/>
        <c:axId val="207733120"/>
        <c:axId val="0"/>
      </c:bar3DChart>
      <c:catAx>
        <c:axId val="206077952"/>
        <c:scaling>
          <c:orientation val="minMax"/>
        </c:scaling>
        <c:delete val="1"/>
        <c:axPos val="b"/>
        <c:majorTickMark val="out"/>
        <c:minorTickMark val="none"/>
        <c:tickLblPos val="nextTo"/>
        <c:crossAx val="207733120"/>
        <c:crosses val="autoZero"/>
        <c:auto val="1"/>
        <c:lblAlgn val="ctr"/>
        <c:lblOffset val="100"/>
        <c:noMultiLvlLbl val="0"/>
      </c:catAx>
      <c:valAx>
        <c:axId val="20773312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206077952"/>
        <c:crosses val="autoZero"/>
        <c:crossBetween val="between"/>
      </c:valAx>
      <c:spPr>
        <a:solidFill>
          <a:schemeClr val="tx1">
            <a:lumMod val="85000"/>
          </a:schemeClr>
        </a:solidFill>
      </c:spPr>
    </c:plotArea>
    <c:plotVisOnly val="1"/>
    <c:dispBlanksAs val="gap"/>
    <c:showDLblsOverMax val="0"/>
  </c:chart>
  <c:spPr>
    <a:solidFill>
      <a:schemeClr val="tx1">
        <a:lumMod val="8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0.28876</cdr:x>
      <cdr:y>0.04167</cdr:y>
    </cdr:from>
    <cdr:to>
      <cdr:x>0.42532</cdr:x>
      <cdr:y>0.375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933576" y="1143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100"/>
        </a:p>
      </cdr:txBody>
    </cdr:sp>
  </cdr:relSizeAnchor>
  <cdr:relSizeAnchor xmlns:cdr="http://schemas.openxmlformats.org/drawingml/2006/chartDrawing">
    <cdr:from>
      <cdr:x>0.43243</cdr:x>
      <cdr:y>0.07292</cdr:y>
    </cdr:from>
    <cdr:to>
      <cdr:x>0.56899</cdr:x>
      <cdr:y>0.40625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895601" y="20002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100"/>
        </a:p>
      </cdr:txBody>
    </cdr:sp>
  </cdr:relSizeAnchor>
  <cdr:relSizeAnchor xmlns:cdr="http://schemas.openxmlformats.org/drawingml/2006/chartDrawing">
    <cdr:from>
      <cdr:x>0.47653</cdr:x>
      <cdr:y>0.06597</cdr:y>
    </cdr:from>
    <cdr:to>
      <cdr:x>0.61309</cdr:x>
      <cdr:y>0.39931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190876" y="18097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100"/>
        </a:p>
      </cdr:txBody>
    </cdr:sp>
  </cdr:relSizeAnchor>
  <cdr:relSizeAnchor xmlns:cdr="http://schemas.openxmlformats.org/drawingml/2006/chartDrawing">
    <cdr:from>
      <cdr:x>0.27027</cdr:x>
      <cdr:y>0.02083</cdr:y>
    </cdr:from>
    <cdr:to>
      <cdr:x>0.72831</cdr:x>
      <cdr:y>0.13194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809751" y="57150"/>
          <a:ext cx="306705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endParaRPr lang="en-IN" sz="2400" b="1" dirty="0">
            <a:solidFill>
              <a:schemeClr val="bg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0.21528</cdr:x>
      <cdr:y>0.02346</cdr:y>
    </cdr:from>
    <cdr:to>
      <cdr:x>0.80208</cdr:x>
      <cdr:y>0.10264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81099" y="76201"/>
          <a:ext cx="3219451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endParaRPr lang="en-IN" sz="2400" b="1" dirty="0"/>
        </a:p>
      </cdr:txBody>
    </cdr:sp>
  </cdr:relSizeAnchor>
  <cdr:relSizeAnchor xmlns:cdr="http://schemas.openxmlformats.org/drawingml/2006/chartDrawing">
    <cdr:from>
      <cdr:x>0.21528</cdr:x>
      <cdr:y>0.02346</cdr:y>
    </cdr:from>
    <cdr:to>
      <cdr:x>0.80208</cdr:x>
      <cdr:y>0.10264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C53196CF-0F65-4C37-8E41-FD4FB5D5C394}"/>
            </a:ext>
          </a:extLst>
        </cdr:cNvPr>
        <cdr:cNvSpPr txBox="1"/>
      </cdr:nvSpPr>
      <cdr:spPr>
        <a:xfrm xmlns:a="http://schemas.openxmlformats.org/drawingml/2006/main">
          <a:off x="1181099" y="76201"/>
          <a:ext cx="3219451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endParaRPr lang="en-IN" sz="1400" b="1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468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2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5742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11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5231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61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2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4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8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9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1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7E18E6C-7B13-43C8-9DC6-5559688F746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A75ED1-DBAE-4B3A-A8EC-1A43BED3D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45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77173826@N08/27413375522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30DA-3148-4C3D-89D8-774DEF457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72" y="150343"/>
            <a:ext cx="7980942" cy="1076427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002060"/>
                </a:solidFill>
                <a:latin typeface="Georgia" panose="02040502050405020303" pitchFamily="18" charset="0"/>
              </a:rPr>
              <a:t>Dialysis of Patients</a:t>
            </a:r>
          </a:p>
        </p:txBody>
      </p:sp>
      <p:pic>
        <p:nvPicPr>
          <p:cNvPr id="4" name="Graphic 3" descr="Medical">
            <a:extLst>
              <a:ext uri="{FF2B5EF4-FFF2-40B4-BE49-F238E27FC236}">
                <a16:creationId xmlns:a16="http://schemas.microsoft.com/office/drawing/2014/main" id="{EA76B220-60BD-4220-88CD-65040BEE9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2414" y="312370"/>
            <a:ext cx="914400" cy="914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E2571BC-043E-4603-B723-202CEAEA1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605" y="12796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42909-5F29-4412-8C20-7EE9C3EC9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" y="1510903"/>
            <a:ext cx="12192000" cy="53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826766"/>
              </p:ext>
            </p:extLst>
          </p:nvPr>
        </p:nvGraphicFramePr>
        <p:xfrm>
          <a:off x="2028826" y="1104900"/>
          <a:ext cx="8201024" cy="5629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F7CC90-04FE-4AEC-A599-BE5A607E5640}"/>
              </a:ext>
            </a:extLst>
          </p:cNvPr>
          <p:cNvSpPr txBox="1"/>
          <p:nvPr/>
        </p:nvSpPr>
        <p:spPr>
          <a:xfrm>
            <a:off x="2171700" y="276225"/>
            <a:ext cx="8448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Constantia" panose="02030602050306030303" pitchFamily="18" charset="0"/>
              </a:rPr>
              <a:t>KPI - 8 Average Payment Reduction Rate for 2020</a:t>
            </a:r>
          </a:p>
          <a:p>
            <a:endParaRPr lang="en-IN" sz="2800" b="1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9B0D08-A869-4DCC-A485-46086ABD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70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E0C64-B04F-4C8E-A52A-503D7C9A10A1}"/>
              </a:ext>
            </a:extLst>
          </p:cNvPr>
          <p:cNvSpPr txBox="1"/>
          <p:nvPr/>
        </p:nvSpPr>
        <p:spPr>
          <a:xfrm>
            <a:off x="1716281" y="1023564"/>
            <a:ext cx="952321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u="sng" dirty="0">
                <a:solidFill>
                  <a:srgbClr val="002060"/>
                </a:solidFill>
                <a:latin typeface="Georgia" panose="02040502050405020303" pitchFamily="18" charset="0"/>
              </a:rPr>
              <a:t>SQL ANALYSIS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FAFE1-B6F2-4C8A-BCBE-9787CCA9C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22" y="2883015"/>
            <a:ext cx="1615156" cy="109197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077735D-9AC4-4FC2-B4DB-08D2487A4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95251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B97004AD-2168-425F-A8F3-189DB705C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0" y="1180558"/>
            <a:ext cx="10745266" cy="5172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C85FEE-A1CD-4674-937D-68CAEB516EE3}"/>
              </a:ext>
            </a:extLst>
          </p:cNvPr>
          <p:cNvSpPr txBox="1"/>
          <p:nvPr/>
        </p:nvSpPr>
        <p:spPr>
          <a:xfrm>
            <a:off x="1795462" y="226451"/>
            <a:ext cx="9137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KPI - 1 </a:t>
            </a:r>
            <a:r>
              <a:rPr lang="en-IN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Number of Patients across various summaries     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endParaRPr lang="en-IN" sz="2800" b="1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45B51DF-5AF6-4500-86C2-434DB688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14301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01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4" y="972152"/>
            <a:ext cx="11068679" cy="5657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96607-709E-4A96-8B4C-495C198933E4}"/>
              </a:ext>
            </a:extLst>
          </p:cNvPr>
          <p:cNvSpPr txBox="1"/>
          <p:nvPr/>
        </p:nvSpPr>
        <p:spPr>
          <a:xfrm>
            <a:off x="2152650" y="227998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KPI - 2 </a:t>
            </a:r>
            <a:r>
              <a:rPr lang="en-IN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Profit Vs Non-Profit Stats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endParaRPr lang="en-IN" sz="2800" b="1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5BAD377-96F3-40D3-921E-113C66D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71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C438CE6F-ADB9-44ED-AF1A-2F7339095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545591"/>
            <a:ext cx="11216640" cy="51812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8ECCC-65C2-461E-9DC3-092BEAFC3DEC}"/>
              </a:ext>
            </a:extLst>
          </p:cNvPr>
          <p:cNvSpPr txBox="1"/>
          <p:nvPr/>
        </p:nvSpPr>
        <p:spPr>
          <a:xfrm>
            <a:off x="243840" y="265150"/>
            <a:ext cx="10410825" cy="98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KPI - 3 </a:t>
            </a:r>
            <a:r>
              <a:rPr lang="en-IN" sz="2800" dirty="0">
                <a:solidFill>
                  <a:srgbClr val="002060"/>
                </a:solidFill>
                <a:latin typeface="Constantia" panose="02030602050306030303" pitchFamily="18" charset="0"/>
              </a:rPr>
              <a:t>Top 3 Chain Organizations in terms of number of dialysis stations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44ACAF5-F739-4628-8F87-738DA2FF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9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95B5EB-01F4-47D7-B5E5-5F633861D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0" y="1270535"/>
            <a:ext cx="11602529" cy="5121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3D971-FCEA-4794-A683-3F11178DBB73}"/>
              </a:ext>
            </a:extLst>
          </p:cNvPr>
          <p:cNvSpPr txBox="1"/>
          <p:nvPr/>
        </p:nvSpPr>
        <p:spPr>
          <a:xfrm>
            <a:off x="2057400" y="136177"/>
            <a:ext cx="7677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latin typeface="Constantia" panose="02030602050306030303" pitchFamily="18" charset="0"/>
              </a:rPr>
              <a:t>KPI - 4 </a:t>
            </a:r>
            <a:r>
              <a:rPr lang="en-IN" sz="2800" dirty="0">
                <a:latin typeface="Constantia" panose="02030602050306030303" pitchFamily="18" charset="0"/>
              </a:rPr>
              <a:t>Dialysis Stations Stats </a:t>
            </a:r>
            <a:endParaRPr lang="en-US" sz="2800" dirty="0">
              <a:latin typeface="Constantia" panose="02030602050306030303" pitchFamily="18" charset="0"/>
            </a:endParaRPr>
          </a:p>
          <a:p>
            <a:pPr algn="ctr" rtl="0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latin typeface="Constantia" panose="02030602050306030303" pitchFamily="18" charset="0"/>
              </a:rPr>
              <a:t> </a:t>
            </a:r>
          </a:p>
          <a:p>
            <a:endParaRPr lang="en-IN" sz="2800" dirty="0">
              <a:latin typeface="Constantia" panose="02030602050306030303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EA245B8-76AE-4B52-926E-D73C208B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55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3AA3DB6-B350-4731-9F4B-427EB9866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1049154"/>
            <a:ext cx="11671539" cy="5662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CD972-3A51-4A26-ACFD-CB3EAF49B006}"/>
              </a:ext>
            </a:extLst>
          </p:cNvPr>
          <p:cNvSpPr txBox="1"/>
          <p:nvPr/>
        </p:nvSpPr>
        <p:spPr>
          <a:xfrm>
            <a:off x="1933575" y="146649"/>
            <a:ext cx="8562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  <a:latin typeface="Constantia" panose="02030602050306030303" pitchFamily="18" charset="0"/>
              </a:rPr>
              <a:t>KPI - 5 # of Category Text  - As Expected </a:t>
            </a:r>
          </a:p>
          <a:p>
            <a:pPr algn="ctr"/>
            <a:endParaRPr lang="en-IN" sz="28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CB1BA17-5F92-4997-B593-BDD24AAC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547A36-B1AE-4995-835C-430B1E3ED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891554"/>
            <a:ext cx="10911698" cy="5750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17C7E2-98A8-4150-91FE-1F58A76197DD}"/>
              </a:ext>
            </a:extLst>
          </p:cNvPr>
          <p:cNvSpPr txBox="1"/>
          <p:nvPr/>
        </p:nvSpPr>
        <p:spPr>
          <a:xfrm>
            <a:off x="952499" y="215661"/>
            <a:ext cx="10086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Constantia" panose="02030602050306030303" pitchFamily="18" charset="0"/>
              </a:rPr>
              <a:t>KPI - 7  Top 3 Facilities in terms of Total Performance Score </a:t>
            </a:r>
          </a:p>
          <a:p>
            <a:endParaRPr lang="en-IN" sz="2800" b="1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2475451-D01B-4961-BFB8-3D0F93B7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00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502025-022A-448E-858F-D06E7C816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4" y="1350167"/>
            <a:ext cx="10829026" cy="5391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BF985-4965-4AD6-B5DF-BD56D94563C5}"/>
              </a:ext>
            </a:extLst>
          </p:cNvPr>
          <p:cNvSpPr txBox="1"/>
          <p:nvPr/>
        </p:nvSpPr>
        <p:spPr>
          <a:xfrm>
            <a:off x="1798320" y="528320"/>
            <a:ext cx="8791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Constantia" panose="02030602050306030303" pitchFamily="18" charset="0"/>
              </a:rPr>
              <a:t>KPI - 8 Average Payment Reduction Rate for 2020</a:t>
            </a:r>
          </a:p>
          <a:p>
            <a:endParaRPr lang="en-IN" sz="2800" b="1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E1B710D-35AE-4A72-9FD7-7DE79616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26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55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7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9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61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63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65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B1883-917D-4CA8-B15E-D0F95EC3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9" y="934390"/>
            <a:ext cx="10853530" cy="130024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b="1" dirty="0">
                <a:solidFill>
                  <a:schemeClr val="accent1"/>
                </a:solidFill>
                <a:latin typeface="Georgia" panose="02040502050405020303" pitchFamily="18" charset="0"/>
              </a:rPr>
              <a:t>Kpi’s In Tableau-I</a:t>
            </a:r>
            <a:endParaRPr lang="en-US" sz="72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B557B-28A7-4431-A4BE-3BC35311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7" r="1495"/>
          <a:stretch/>
        </p:blipFill>
        <p:spPr>
          <a:xfrm>
            <a:off x="5127298" y="2912361"/>
            <a:ext cx="1870666" cy="192756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81" name="Group 67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9F5A53C7-C2BF-40B2-B335-456E789C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4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6D17-6E70-4E6C-8D7E-FBE892BE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365125"/>
            <a:ext cx="12068175" cy="3063875"/>
          </a:xfrm>
        </p:spPr>
        <p:txBody>
          <a:bodyPr>
            <a:normAutofit/>
          </a:bodyPr>
          <a:lstStyle/>
          <a:p>
            <a:r>
              <a:rPr lang="en-US" sz="8800" b="1" u="sng" dirty="0">
                <a:solidFill>
                  <a:srgbClr val="002060"/>
                </a:solidFill>
                <a:latin typeface="Georgia" panose="02040502050405020303" pitchFamily="18" charset="0"/>
              </a:rPr>
              <a:t>EXCEL ANALYSIS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5749E-18C1-47D3-B84B-16818F87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56" y="3221573"/>
            <a:ext cx="1837071" cy="140369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E534DD0-B2B9-409D-B2B5-356D8255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85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3947F-0DCC-4E53-A54F-76ED86FF58FD}"/>
              </a:ext>
            </a:extLst>
          </p:cNvPr>
          <p:cNvSpPr txBox="1"/>
          <p:nvPr/>
        </p:nvSpPr>
        <p:spPr>
          <a:xfrm>
            <a:off x="1190625" y="104776"/>
            <a:ext cx="1013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KPI - 1 </a:t>
            </a:r>
            <a:r>
              <a:rPr lang="en-IN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Number of Patients across various summaries     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endParaRPr lang="en-IN" sz="2800" b="1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E363DF-12A4-45C2-BEAF-DFEC7C599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B9CD3B-D470-45F7-ADBC-050208D6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" y="954524"/>
            <a:ext cx="11507373" cy="56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C22D7-D524-472F-B685-8D52079FA629}"/>
              </a:ext>
            </a:extLst>
          </p:cNvPr>
          <p:cNvSpPr txBox="1"/>
          <p:nvPr/>
        </p:nvSpPr>
        <p:spPr>
          <a:xfrm>
            <a:off x="7392457" y="685800"/>
            <a:ext cx="3971902" cy="4231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solidFill>
                  <a:srgbClr val="002060"/>
                </a:solidFill>
                <a:latin typeface="+mj-lt"/>
                <a:ea typeface="+mj-ea"/>
                <a:cs typeface="+mj-cs"/>
              </a:rPr>
              <a:t>KPI - 2 Profit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solidFill>
                  <a:srgbClr val="002060"/>
                </a:solidFill>
                <a:latin typeface="+mj-lt"/>
                <a:ea typeface="+mj-ea"/>
                <a:cs typeface="+mj-cs"/>
              </a:rPr>
              <a:t> Vs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solidFill>
                  <a:srgbClr val="002060"/>
                </a:solidFill>
                <a:latin typeface="+mj-lt"/>
                <a:ea typeface="+mj-ea"/>
                <a:cs typeface="+mj-cs"/>
              </a:rPr>
              <a:t>Non-Profit Stats 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cap="all" dirty="0">
              <a:ln w="3175" cmpd="sng">
                <a:noFill/>
              </a:ln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6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CDDF7-2932-42A3-A911-F183FC93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145284"/>
            <a:ext cx="5450437" cy="423771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4D74A004-0A4A-452E-A253-4D044EFE9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8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4935DF-7363-4664-83A4-D9E2E86E4D7A}"/>
              </a:ext>
            </a:extLst>
          </p:cNvPr>
          <p:cNvSpPr txBox="1"/>
          <p:nvPr/>
        </p:nvSpPr>
        <p:spPr>
          <a:xfrm>
            <a:off x="424815" y="120948"/>
            <a:ext cx="10410825" cy="98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KPI - 3 </a:t>
            </a:r>
            <a:r>
              <a:rPr lang="en-IN" sz="2800" dirty="0">
                <a:solidFill>
                  <a:srgbClr val="002060"/>
                </a:solidFill>
                <a:latin typeface="Constantia" panose="02030602050306030303" pitchFamily="18" charset="0"/>
              </a:rPr>
              <a:t>Top 3 Chain Organizations in terms of number of dialysis stations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4DF99DE-2946-4F4C-9D59-C7B4C151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26219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01F98-0A3F-49AB-A918-8B6BF61B3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417" y="1459611"/>
            <a:ext cx="5525568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65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2E7FBA-A2DE-41B3-A42E-2A29A093DC83}"/>
              </a:ext>
            </a:extLst>
          </p:cNvPr>
          <p:cNvSpPr txBox="1"/>
          <p:nvPr/>
        </p:nvSpPr>
        <p:spPr>
          <a:xfrm>
            <a:off x="2057400" y="136177"/>
            <a:ext cx="7677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KPI - 4 </a:t>
            </a:r>
            <a:r>
              <a:rPr lang="en-IN" sz="2800" dirty="0">
                <a:solidFill>
                  <a:srgbClr val="002060"/>
                </a:solidFill>
                <a:latin typeface="Constantia" panose="02030602050306030303" pitchFamily="18" charset="0"/>
              </a:rPr>
              <a:t>Dialysis Stations Stats 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algn="ctr" rtl="0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  <a:p>
            <a:endParaRPr lang="en-IN" sz="28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B581782-087D-4FCA-AB74-4C7004C8B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26219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584C2-9569-4F8E-B5E1-3F4F6082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755" y="1116646"/>
            <a:ext cx="8310489" cy="539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95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F5F3D3-745B-4853-8C64-6720EAC4E2A7}"/>
              </a:ext>
            </a:extLst>
          </p:cNvPr>
          <p:cNvSpPr txBox="1"/>
          <p:nvPr/>
        </p:nvSpPr>
        <p:spPr>
          <a:xfrm>
            <a:off x="1552575" y="152400"/>
            <a:ext cx="8562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KPI - 5 # of Category Text  - As Expected </a:t>
            </a:r>
          </a:p>
          <a:p>
            <a:pPr algn="ctr"/>
            <a:endParaRPr lang="en-IN" sz="2800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EEB84D-FD49-43E4-B28A-640DD201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2842A-3A4A-46D8-A835-80E6EC58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3" y="1106507"/>
            <a:ext cx="9905774" cy="539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29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D16D65-489F-4EE5-BBB3-5273129F24FB}"/>
              </a:ext>
            </a:extLst>
          </p:cNvPr>
          <p:cNvSpPr txBox="1"/>
          <p:nvPr/>
        </p:nvSpPr>
        <p:spPr>
          <a:xfrm>
            <a:off x="2200275" y="75396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KPI - 6 # of Score Applied – Improvement </a:t>
            </a:r>
          </a:p>
          <a:p>
            <a:endParaRPr lang="en-IN" sz="2800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91286C-70B6-404F-82E9-F7F0DDC37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79130-563D-4B96-908E-09CD55BE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98" y="1029503"/>
            <a:ext cx="10054127" cy="54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77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04EB6-B0AB-47D7-8833-53E1CEC540E0}"/>
              </a:ext>
            </a:extLst>
          </p:cNvPr>
          <p:cNvSpPr txBox="1"/>
          <p:nvPr/>
        </p:nvSpPr>
        <p:spPr>
          <a:xfrm>
            <a:off x="1743074" y="447675"/>
            <a:ext cx="10086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Constantia" panose="02030602050306030303" pitchFamily="18" charset="0"/>
              </a:rPr>
              <a:t>KPI - 7  Top 3 Facilities in terms of Total Performance Score </a:t>
            </a:r>
          </a:p>
          <a:p>
            <a:endParaRPr lang="en-IN" sz="2800" b="1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1AE99C-3FCC-4CE7-90AA-38F70A0D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37A41-2239-4834-A7A8-924DB8F2C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4" y="1108232"/>
            <a:ext cx="9086235" cy="56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66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F7CC90-04FE-4AEC-A599-BE5A607E5640}"/>
              </a:ext>
            </a:extLst>
          </p:cNvPr>
          <p:cNvSpPr txBox="1"/>
          <p:nvPr/>
        </p:nvSpPr>
        <p:spPr>
          <a:xfrm>
            <a:off x="2171700" y="276225"/>
            <a:ext cx="8448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Constantia" panose="02030602050306030303" pitchFamily="18" charset="0"/>
              </a:rPr>
              <a:t>KPI - 8 Average Payment Reduction Rate for 2020</a:t>
            </a:r>
          </a:p>
          <a:p>
            <a:endParaRPr lang="en-IN" sz="2800" b="1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9B0D08-A869-4DCC-A485-46086ABD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16058-432E-483A-8C3C-F94662FB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230331"/>
            <a:ext cx="4656405" cy="52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4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37C3807-99DD-435B-9474-1BC8170A0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2" descr="Logo&#10;&#10;Description automatically generated">
            <a:extLst>
              <a:ext uri="{FF2B5EF4-FFF2-40B4-BE49-F238E27FC236}">
                <a16:creationId xmlns:a16="http://schemas.microsoft.com/office/drawing/2014/main" id="{981AE99C-3FCC-4CE7-90AA-38F70A0D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57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E76E764-7D03-4403-9B9D-7FBE8FDAA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314494-F36D-40AC-9577-884BA292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98" y="4004464"/>
            <a:ext cx="10838972" cy="1419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latin typeface="Georgia" panose="02040502050405020303" pitchFamily="18" charset="0"/>
              </a:rPr>
              <a:t>Kpi’s In Power BI</a:t>
            </a:r>
            <a:endParaRPr lang="en-US" sz="60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 useBgFill="1">
        <p:nvSpPr>
          <p:cNvPr id="25" name="Snip Diagonal Corner Rectangle 6">
            <a:extLst>
              <a:ext uri="{FF2B5EF4-FFF2-40B4-BE49-F238E27FC236}">
                <a16:creationId xmlns:a16="http://schemas.microsoft.com/office/drawing/2014/main" id="{FCEE49A1-138E-4B5B-ACEB-C61A5C591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947" y="654449"/>
            <a:ext cx="5212106" cy="3199796"/>
          </a:xfrm>
          <a:prstGeom prst="snip2DiagRect">
            <a:avLst>
              <a:gd name="adj1" fmla="val 1575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4BA638-1925-48A4-B7DB-5BD90592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16" y="1234924"/>
            <a:ext cx="4240388" cy="209899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C5F9751-5C17-4A6E-B14B-E470DE730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27E3FD-D9DF-4992-B8FA-601F41037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9545A5-23B6-4BAD-BBD2-0DAA9C0A8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03D121-7989-4398-BEE8-0208851A0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5D0FAB-D1B6-4544-836C-75FB7562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B23E85-CD62-4E51-96C9-ECCEFE8FF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D79B0D08-A869-4DCC-A485-46086ABD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1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5C6611B-8BEE-4DCE-B753-0ED9D991B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497021"/>
              </p:ext>
            </p:extLst>
          </p:nvPr>
        </p:nvGraphicFramePr>
        <p:xfrm>
          <a:off x="190500" y="723899"/>
          <a:ext cx="11676723" cy="6029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693947F-0DCC-4E53-A54F-76ED86FF58FD}"/>
              </a:ext>
            </a:extLst>
          </p:cNvPr>
          <p:cNvSpPr txBox="1"/>
          <p:nvPr/>
        </p:nvSpPr>
        <p:spPr>
          <a:xfrm>
            <a:off x="1190625" y="104776"/>
            <a:ext cx="1013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KPI - 1 </a:t>
            </a:r>
            <a:r>
              <a:rPr lang="en-IN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Number of Patients across various summaries     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endParaRPr lang="en-IN" sz="2800" b="1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E363DF-12A4-45C2-BEAF-DFEC7C599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9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8DA4C-D285-4B4D-8750-AC03A0BD2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2" descr="Logo&#10;&#10;Description automatically generated">
            <a:extLst>
              <a:ext uri="{FF2B5EF4-FFF2-40B4-BE49-F238E27FC236}">
                <a16:creationId xmlns:a16="http://schemas.microsoft.com/office/drawing/2014/main" id="{D79B0D08-A869-4DCC-A485-46086ABD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49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5999" y="685799"/>
            <a:ext cx="7406374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dirty="0">
                <a:solidFill>
                  <a:srgbClr val="002060"/>
                </a:solidFill>
                <a:latin typeface="Georgia" panose="02040502050405020303" pitchFamily="18" charset="0"/>
              </a:rPr>
              <a:t>THANK YOU..</a:t>
            </a:r>
          </a:p>
        </p:txBody>
      </p:sp>
      <p:pic>
        <p:nvPicPr>
          <p:cNvPr id="3" name="Graphic 2" descr="Handshake">
            <a:extLst>
              <a:ext uri="{FF2B5EF4-FFF2-40B4-BE49-F238E27FC236}">
                <a16:creationId xmlns:a16="http://schemas.microsoft.com/office/drawing/2014/main" id="{94DDD383-E048-416E-9E55-6C57BDE48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233" y="1852781"/>
            <a:ext cx="3152439" cy="315243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429092F-877F-4B18-B911-439794B7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22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6B1748-3BFF-4414-B540-D7083253E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307010"/>
              </p:ext>
            </p:extLst>
          </p:nvPr>
        </p:nvGraphicFramePr>
        <p:xfrm>
          <a:off x="7046689" y="1242158"/>
          <a:ext cx="4445577" cy="4464347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873517">
                  <a:extLst>
                    <a:ext uri="{9D8B030D-6E8A-4147-A177-3AD203B41FA5}">
                      <a16:colId xmlns:a16="http://schemas.microsoft.com/office/drawing/2014/main" val="1861691642"/>
                    </a:ext>
                  </a:extLst>
                </a:gridCol>
                <a:gridCol w="1750153">
                  <a:extLst>
                    <a:ext uri="{9D8B030D-6E8A-4147-A177-3AD203B41FA5}">
                      <a16:colId xmlns:a16="http://schemas.microsoft.com/office/drawing/2014/main" val="3714870486"/>
                    </a:ext>
                  </a:extLst>
                </a:gridCol>
                <a:gridCol w="1821907">
                  <a:extLst>
                    <a:ext uri="{9D8B030D-6E8A-4147-A177-3AD203B41FA5}">
                      <a16:colId xmlns:a16="http://schemas.microsoft.com/office/drawing/2014/main" val="613690400"/>
                    </a:ext>
                  </a:extLst>
                </a:gridCol>
              </a:tblGrid>
              <a:tr h="1679933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Labels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of Profit or Non-Profit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of Profit or Non-Profit2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9513750"/>
                  </a:ext>
                </a:extLst>
              </a:tr>
              <a:tr h="928138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Non-Profit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4442049"/>
                  </a:ext>
                </a:extLst>
              </a:tr>
              <a:tr h="928138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88.75%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7512223"/>
                  </a:ext>
                </a:extLst>
              </a:tr>
              <a:tr h="928138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Grand 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4872052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91ACCA0-E4B7-4037-9700-1BB2169159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108688"/>
              </p:ext>
            </p:extLst>
          </p:nvPr>
        </p:nvGraphicFramePr>
        <p:xfrm>
          <a:off x="129235" y="1242158"/>
          <a:ext cx="6754878" cy="5327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AC22D7-D524-472F-B685-8D52079FA629}"/>
              </a:ext>
            </a:extLst>
          </p:cNvPr>
          <p:cNvSpPr txBox="1"/>
          <p:nvPr/>
        </p:nvSpPr>
        <p:spPr>
          <a:xfrm>
            <a:off x="2447925" y="288051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KPI - 2 </a:t>
            </a:r>
            <a:r>
              <a:rPr lang="en-IN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Profit Vs Non-Profit Stats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endParaRPr lang="en-IN" sz="2800" b="1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D74A004-0A4A-452E-A253-4D044EFE9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18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0C9BCEE-0298-47B0-A4BF-E1DE5C08C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133124"/>
              </p:ext>
            </p:extLst>
          </p:nvPr>
        </p:nvGraphicFramePr>
        <p:xfrm>
          <a:off x="605702" y="1251115"/>
          <a:ext cx="10824297" cy="5465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64935DF-7363-4664-83A4-D9E2E86E4D7A}"/>
              </a:ext>
            </a:extLst>
          </p:cNvPr>
          <p:cNvSpPr txBox="1"/>
          <p:nvPr/>
        </p:nvSpPr>
        <p:spPr>
          <a:xfrm>
            <a:off x="424815" y="120948"/>
            <a:ext cx="10410825" cy="98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KPI - 3 </a:t>
            </a:r>
            <a:r>
              <a:rPr lang="en-IN" sz="2800" dirty="0">
                <a:solidFill>
                  <a:srgbClr val="002060"/>
                </a:solidFill>
                <a:latin typeface="Constantia" panose="02030602050306030303" pitchFamily="18" charset="0"/>
              </a:rPr>
              <a:t>Top 3 Chain Organizations in terms of number of dialysis stations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4DF99DE-2946-4F4C-9D59-C7B4C151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26219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03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27708"/>
              </p:ext>
            </p:extLst>
          </p:nvPr>
        </p:nvGraphicFramePr>
        <p:xfrm>
          <a:off x="267855" y="828675"/>
          <a:ext cx="11684000" cy="5646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82E7FBA-A2DE-41B3-A42E-2A29A093DC83}"/>
              </a:ext>
            </a:extLst>
          </p:cNvPr>
          <p:cNvSpPr txBox="1"/>
          <p:nvPr/>
        </p:nvSpPr>
        <p:spPr>
          <a:xfrm>
            <a:off x="2057400" y="136177"/>
            <a:ext cx="7677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KPI - 4 </a:t>
            </a:r>
            <a:r>
              <a:rPr lang="en-IN" sz="2800" dirty="0">
                <a:solidFill>
                  <a:srgbClr val="002060"/>
                </a:solidFill>
                <a:latin typeface="Constantia" panose="02030602050306030303" pitchFamily="18" charset="0"/>
              </a:rPr>
              <a:t>Dialysis Stations Stats </a:t>
            </a:r>
            <a:endParaRPr lang="en-US" sz="2800" dirty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algn="ctr" rtl="0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  <a:p>
            <a:endParaRPr lang="en-IN" sz="28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B581782-087D-4FCA-AB74-4C7004C8B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26219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26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 title="Number of Category Text  - As Expected">
            <a:extLst>
              <a:ext uri="{FF2B5EF4-FFF2-40B4-BE49-F238E27FC236}">
                <a16:creationId xmlns:a16="http://schemas.microsoft.com/office/drawing/2014/main" id="{00000000-0008-0000-06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260750"/>
              </p:ext>
            </p:extLst>
          </p:nvPr>
        </p:nvGraphicFramePr>
        <p:xfrm>
          <a:off x="409575" y="1047749"/>
          <a:ext cx="10782300" cy="5657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BF5F3D3-745B-4853-8C64-6720EAC4E2A7}"/>
              </a:ext>
            </a:extLst>
          </p:cNvPr>
          <p:cNvSpPr txBox="1"/>
          <p:nvPr/>
        </p:nvSpPr>
        <p:spPr>
          <a:xfrm>
            <a:off x="1552575" y="152400"/>
            <a:ext cx="8562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KPI - 5 # of Category Text  - As Expected </a:t>
            </a:r>
          </a:p>
          <a:p>
            <a:pPr algn="ctr"/>
            <a:endParaRPr lang="en-IN" sz="2800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EEB84D-FD49-43E4-B28A-640DD201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804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 title="Number of Score Applied – Improvement">
            <a:extLst>
              <a:ext uri="{FF2B5EF4-FFF2-40B4-BE49-F238E27FC236}">
                <a16:creationId xmlns:a16="http://schemas.microsoft.com/office/drawing/2014/main" id="{00000000-0008-0000-07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264176"/>
              </p:ext>
            </p:extLst>
          </p:nvPr>
        </p:nvGraphicFramePr>
        <p:xfrm>
          <a:off x="527649" y="771525"/>
          <a:ext cx="11136702" cy="5693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D16D65-489F-4EE5-BBB3-5273129F24FB}"/>
              </a:ext>
            </a:extLst>
          </p:cNvPr>
          <p:cNvSpPr txBox="1"/>
          <p:nvPr/>
        </p:nvSpPr>
        <p:spPr>
          <a:xfrm>
            <a:off x="2200275" y="75396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75000"/>
                  </a:schemeClr>
                </a:solidFill>
                <a:latin typeface="Constantia" panose="02030602050306030303" pitchFamily="18" charset="0"/>
              </a:rPr>
              <a:t>KPI - 6 # of Score Applied – Improvement </a:t>
            </a:r>
          </a:p>
          <a:p>
            <a:endParaRPr lang="en-IN" sz="2800" dirty="0">
              <a:solidFill>
                <a:schemeClr val="bg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91286C-70B6-404F-82E9-F7F0DDC37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36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0C2F87-69BD-498F-89CA-45305F8C1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973072"/>
              </p:ext>
            </p:extLst>
          </p:nvPr>
        </p:nvGraphicFramePr>
        <p:xfrm>
          <a:off x="7972483" y="1585491"/>
          <a:ext cx="4007569" cy="502057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736131">
                  <a:extLst>
                    <a:ext uri="{9D8B030D-6E8A-4147-A177-3AD203B41FA5}">
                      <a16:colId xmlns:a16="http://schemas.microsoft.com/office/drawing/2014/main" val="2089612879"/>
                    </a:ext>
                  </a:extLst>
                </a:gridCol>
                <a:gridCol w="2271438">
                  <a:extLst>
                    <a:ext uri="{9D8B030D-6E8A-4147-A177-3AD203B41FA5}">
                      <a16:colId xmlns:a16="http://schemas.microsoft.com/office/drawing/2014/main" val="691895132"/>
                    </a:ext>
                  </a:extLst>
                </a:gridCol>
              </a:tblGrid>
              <a:tr h="1334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Facility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Sum of Total Performance Score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3244614"/>
                  </a:ext>
                </a:extLst>
              </a:tr>
              <a:tr h="10934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TOTAL RENAL CARE, INC.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8890130"/>
                  </a:ext>
                </a:extLst>
              </a:tr>
              <a:tr h="10934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TOTAL RENAL CARE INC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1122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2841772"/>
                  </a:ext>
                </a:extLst>
              </a:tr>
              <a:tr h="8948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ISD RENAL INC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969937"/>
                  </a:ext>
                </a:extLst>
              </a:tr>
              <a:tr h="60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Grand Total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3920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0200805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26189B7-6AD4-49DA-A9BE-6EF9B0022A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869365"/>
              </p:ext>
            </p:extLst>
          </p:nvPr>
        </p:nvGraphicFramePr>
        <p:xfrm>
          <a:off x="211948" y="1476374"/>
          <a:ext cx="7636652" cy="5129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6A04EB6-B0AB-47D7-8833-53E1CEC540E0}"/>
              </a:ext>
            </a:extLst>
          </p:cNvPr>
          <p:cNvSpPr txBox="1"/>
          <p:nvPr/>
        </p:nvSpPr>
        <p:spPr>
          <a:xfrm>
            <a:off x="1743074" y="447675"/>
            <a:ext cx="10086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Constantia" panose="02030602050306030303" pitchFamily="18" charset="0"/>
              </a:rPr>
              <a:t>KPI - 7  Top 3 Facilities in terms of Total Performance Score </a:t>
            </a:r>
          </a:p>
          <a:p>
            <a:endParaRPr lang="en-IN" sz="2800" b="1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1AE99C-3FCC-4CE7-90AA-38F70A0D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104776"/>
            <a:ext cx="926422" cy="3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24972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450</TotalTime>
  <Words>296</Words>
  <Application>Microsoft Office PowerPoint</Application>
  <PresentationFormat>Widescreen</PresentationFormat>
  <Paragraphs>61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Century Gothic</vt:lpstr>
      <vt:lpstr>Constantia</vt:lpstr>
      <vt:lpstr>Georgia</vt:lpstr>
      <vt:lpstr>Wingdings 3</vt:lpstr>
      <vt:lpstr>Slice</vt:lpstr>
      <vt:lpstr>Dialysis of Patients</vt:lpstr>
      <vt:lpstr>EXCEL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Kpi’s In Tableau-I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Kpi’s In Power BI</vt:lpstr>
      <vt:lpstr>PowerPoint Presentation</vt:lpstr>
      <vt:lpstr>THANK YOU..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Virat Gajwani</dc:creator>
  <cp:lastModifiedBy>Shraddha Ghadage</cp:lastModifiedBy>
  <cp:revision>40</cp:revision>
  <dcterms:created xsi:type="dcterms:W3CDTF">2022-04-02T16:57:44Z</dcterms:created>
  <dcterms:modified xsi:type="dcterms:W3CDTF">2022-05-06T18:19:47Z</dcterms:modified>
</cp:coreProperties>
</file>